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1"/>
  </p:notesMasterIdLst>
  <p:sldIdLst>
    <p:sldId id="272" r:id="rId2"/>
    <p:sldId id="257" r:id="rId3"/>
    <p:sldId id="274" r:id="rId4"/>
    <p:sldId id="273" r:id="rId5"/>
    <p:sldId id="275" r:id="rId6"/>
    <p:sldId id="258" r:id="rId7"/>
    <p:sldId id="277" r:id="rId8"/>
    <p:sldId id="260" r:id="rId9"/>
    <p:sldId id="261" r:id="rId10"/>
    <p:sldId id="262" r:id="rId11"/>
    <p:sldId id="276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71" d="100"/>
          <a:sy n="71" d="100"/>
        </p:scale>
        <p:origin x="-1134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B8786-786A-4508-A289-7B9526F1D3A8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8A2EF-9962-4AA4-996F-F513838D1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2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8A2EF-9962-4AA4-996F-F513838D1CF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41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8A2EF-9962-4AA4-996F-F513838D1CF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3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1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7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3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11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9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2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9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7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1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4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51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openxmlformats.org/officeDocument/2006/relationships/audio" Target="../media/media1.mp3"/><Relationship Id="rId7" Type="http://schemas.openxmlformats.org/officeDocument/2006/relationships/image" Target="../media/image35.jpg"/><Relationship Id="rId12" Type="http://schemas.openxmlformats.org/officeDocument/2006/relationships/image" Target="../media/image39.jp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8.jpeg"/><Relationship Id="rId5" Type="http://schemas.openxmlformats.org/officeDocument/2006/relationships/audio" Target="../media/media2.mp3"/><Relationship Id="rId10" Type="http://schemas.openxmlformats.org/officeDocument/2006/relationships/image" Target="../media/image37.jpg"/><Relationship Id="rId4" Type="http://schemas.microsoft.com/office/2007/relationships/media" Target="../media/media2.mp3"/><Relationship Id="rId9" Type="http://schemas.openxmlformats.org/officeDocument/2006/relationships/image" Target="../media/image4.jpg"/><Relationship Id="rId1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" y="0"/>
            <a:ext cx="91665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03648" y="548680"/>
            <a:ext cx="64807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7780" cmpd="sng">
                  <a:solidFill>
                    <a:srgbClr val="C00000">
                      <a:alpha val="58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F200">
                        <a:lumMod val="22000"/>
                        <a:lumOff val="78000"/>
                      </a:srgbClr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7200" b="1" cap="none" spc="0" dirty="0">
              <a:ln w="17780" cmpd="sng">
                <a:solidFill>
                  <a:srgbClr val="C00000">
                    <a:alpha val="58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FFF200">
                      <a:lumMod val="22000"/>
                      <a:lumOff val="78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34076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6600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25105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Архивный отдел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управления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делами Администрации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Дмитровского городского округа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Московской области 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Представляет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виртуальную выставку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8012" y="171010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ПАМЯТИ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ВОИНОВ-ИНТЕРНАЦИОНАЛИСТОВ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5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"/>
    </mc:Choice>
    <mc:Fallback xmlns="">
      <p:transition spd="slow" advTm="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746">
              <a:srgbClr val="FCD4AC"/>
            </a:gs>
            <a:gs pos="50000">
              <a:schemeClr val="accent2">
                <a:lumMod val="60000"/>
                <a:lumOff val="40000"/>
              </a:schemeClr>
            </a:gs>
            <a:gs pos="3000">
              <a:schemeClr val="bg2"/>
            </a:gs>
            <a:gs pos="17999">
              <a:schemeClr val="accent2">
                <a:lumMod val="40000"/>
                <a:lumOff val="60000"/>
              </a:schemeClr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95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748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Автор трех учебных пособий по военной журналистике (в том числе одного пособия на языке дари, издано в Кабуле), книги  «Война в Афганистане»  (в 1999 году издана на персидском языке в Германии), многочисленных публикаций в российских и зарубежных СМИ, военный консультант фильма «За девять лет до окончания войны».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7" y="2276872"/>
            <a:ext cx="2736243" cy="3839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61421"/>
            <a:ext cx="2521429" cy="388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61421"/>
            <a:ext cx="2627784" cy="3855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615936" y="6309320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88">
        <p:fade/>
      </p:transition>
    </mc:Choice>
    <mc:Fallback xmlns="">
      <p:transition spd="med" advTm="15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9172"/>
            <a:ext cx="3728029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9172"/>
            <a:ext cx="3725170" cy="5398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14" y="2931005"/>
            <a:ext cx="2316222" cy="3325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411760" y="6381328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789">
        <p14:reveal/>
      </p:transition>
    </mc:Choice>
    <mc:Fallback xmlns="">
      <p:transition spd="slow" advTm="14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746">
              <a:srgbClr val="FCD4AC"/>
            </a:gs>
            <a:gs pos="50000">
              <a:schemeClr val="accent2">
                <a:lumMod val="60000"/>
                <a:lumOff val="40000"/>
              </a:schemeClr>
            </a:gs>
            <a:gs pos="3000">
              <a:schemeClr val="bg2"/>
            </a:gs>
            <a:gs pos="17999">
              <a:schemeClr val="accent2">
                <a:lumMod val="40000"/>
                <a:lumOff val="60000"/>
              </a:schemeClr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95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189" y="945959"/>
            <a:ext cx="53485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В 1993-1994 гг. начальник информационно- аналитического отдела Департамента оперативного реагирования Министерства по делам национальной и федеральной политике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2871216" cy="3998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5653" y="2564145"/>
            <a:ext cx="531146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С 1998 года работал в Иране. Возглавлял группу переводчиков персидского языка на строительстве АЭС «Бушер». 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С 2003 г. до июня 2006 г. – ведущий специалист  Торгового представительства РФ в Исламской Республике Иран. 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В настоящее время Пиков Николай Ильич на пенсии . В 2012 году </a:t>
            </a:r>
            <a:r>
              <a:rPr lang="ru-RU" sz="2000" dirty="0"/>
              <a:t>(взято из материалов фонда № 252)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переехал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жить в город Дмитров, Московской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области</a:t>
            </a:r>
            <a:r>
              <a:rPr lang="ru-RU" sz="2000" dirty="0" smtClean="0">
                <a:latin typeface="Franklin Gothic Demi" pitchFamily="34" charset="0"/>
                <a:cs typeface="Times New Roman" pitchFamily="18" charset="0"/>
              </a:rPr>
              <a:t>.</a:t>
            </a:r>
            <a:endParaRPr lang="ru-RU" sz="2000" dirty="0">
              <a:latin typeface="Franklin Gothic Demi" pitchFamily="34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7177" y="6226686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979713"/>
      </p:ext>
    </p:extLst>
  </p:cSld>
  <p:clrMapOvr>
    <a:masterClrMapping/>
  </p:clrMapOvr>
  <p:transition spd="slow" advTm="206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06" y="836712"/>
            <a:ext cx="1559838" cy="2511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16364"/>
            <a:ext cx="72416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Пиков Николай Ильич был награжден медалями: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2708920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20 лет вывода советских войск из Афганистана»;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память 850-летия Москвы» 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«Воину –интернационалисту от благодарного афганского народа»;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 боевые заслуги»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509507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Орденом «Красная звезда» и орденом «Звезда  3-ий степени»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1" y="743300"/>
            <a:ext cx="1538818" cy="2698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98" y="3788615"/>
            <a:ext cx="1844407" cy="2612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34" y="5123052"/>
            <a:ext cx="1546468" cy="1474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208" y="3032445"/>
            <a:ext cx="1167674" cy="21073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06199" y="6216859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587735"/>
      </p:ext>
    </p:extLst>
  </p:cSld>
  <p:clrMapOvr>
    <a:masterClrMapping/>
  </p:clrMapOvr>
  <p:transition spd="slow" advTm="139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29"/>
            <a:ext cx="9144000" cy="656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43808" y="6343121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75">
        <p:split orient="vert"/>
      </p:transition>
    </mc:Choice>
    <mc:Fallback xmlns="">
      <p:transition spd="slow" advTm="94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782"/>
            <a:ext cx="3311663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782"/>
            <a:ext cx="3183802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0" y="1124744"/>
            <a:ext cx="3671669" cy="5144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706200" y="6381328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3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740">
        <p14:reveal/>
      </p:transition>
    </mc:Choice>
    <mc:Fallback xmlns="">
      <p:transition spd="slow" advTm="8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7995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1760" y="6344630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31">
        <p14:reveal/>
      </p:transition>
    </mc:Choice>
    <mc:Fallback xmlns="">
      <p:transition spd="slow" advTm="33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9" t="-3679" r="-5559" b="-2874"/>
          <a:stretch/>
        </p:blipFill>
        <p:spPr>
          <a:xfrm>
            <a:off x="-10871" y="-6932"/>
            <a:ext cx="4224163" cy="6460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58" y="260648"/>
            <a:ext cx="4047713" cy="6048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47492" y="6309320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250">
        <p14:reveal/>
      </p:transition>
    </mc:Choice>
    <mc:Fallback xmlns="">
      <p:transition spd="slow" advTm="4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" y="0"/>
            <a:ext cx="946854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11760" y="32196"/>
            <a:ext cx="410445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Закончилась война и только раны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Вам по ночам мешают мирно спать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Страны сыны в горах Афганистана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Как часто в мыслях там порой опять.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Вы живы, в той войне вас не убили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Молитвы </a:t>
            </a:r>
            <a:r>
              <a:rPr lang="ru-RU" sz="1500" b="1" dirty="0" smtClean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ваших 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матерей спасли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Лишь в памяти навечно сохранили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Кошмар той, солнцем выжженной земли.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Ведь столько лет…а время вас не лечит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И головы покрыла седина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Но, с орденами на груди картечью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Навечно в сердце врезалась война.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Стояли насмерть и не отступили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Вы честь свою и клятвы сберегли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На волосок, порой от смерти были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Зажав в кулак лишь горсть родной земли.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И до сих пор в строю вы неустанно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Ведь рождены, чтоб только побеждать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Как колокол, лишь боль Афганистана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Приказ далёкий тот, не отступать!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Но, выжили!!! И где вы брали силы?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Достойно это сделать так смогли!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Сыны своей страны, родной России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ru-RU" sz="1500" b="1" dirty="0">
                <a:solidFill>
                  <a:schemeClr val="bg2">
                    <a:lumMod val="90000"/>
                  </a:schemeClr>
                </a:solidFill>
                <a:latin typeface="Times New Roman"/>
              </a:rPr>
              <a:t>Поклон вам очень низкий до земли! </a:t>
            </a:r>
            <a:r>
              <a:rPr lang="ru-RU" sz="1500" b="1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ru-RU" sz="1500" b="1" dirty="0">
                <a:solidFill>
                  <a:schemeClr val="bg2">
                    <a:lumMod val="90000"/>
                  </a:schemeClr>
                </a:solidFill>
              </a:rPr>
            </a:br>
            <a:endParaRPr lang="ru-RU" sz="1500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" name="afganistan44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032" y="188640"/>
            <a:ext cx="609600" cy="609600"/>
          </a:xfrm>
          <a:prstGeom prst="rect">
            <a:avLst/>
          </a:prstGeom>
        </p:spPr>
      </p:pic>
      <p:pic>
        <p:nvPicPr>
          <p:cNvPr id="10" name="afganistan44 (mp3cut.net) (2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4208" y="547062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6" y="260109"/>
            <a:ext cx="2453417" cy="1840063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07" y="307066"/>
            <a:ext cx="3179892" cy="1793106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11722"/>
            <a:ext cx="2855711" cy="1765349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4" y="1931477"/>
            <a:ext cx="2301897" cy="2525837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8" y="4457314"/>
            <a:ext cx="2437847" cy="1847431"/>
          </a:xfrm>
          <a:prstGeom prst="rect">
            <a:avLst/>
          </a:prstGeom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10" y="4221088"/>
            <a:ext cx="2742051" cy="1834282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604971"/>
      </p:ext>
    </p:extLst>
  </p:cSld>
  <p:clrMapOvr>
    <a:masterClrMapping/>
  </p:clrMapOvr>
  <p:transition advClick="0" advTm="13551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97" objId="8"/>
        <p14:playEvt time="113278" objId="1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2966" y="476672"/>
            <a:ext cx="84032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7780" cmpd="sng">
                  <a:solidFill>
                    <a:schemeClr val="bg2">
                      <a:lumMod val="1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внимание!</a:t>
            </a:r>
            <a:endParaRPr lang="ru-RU" sz="6600" b="1" cap="none" spc="0" dirty="0">
              <a:ln w="17780" cmpd="sng">
                <a:solidFill>
                  <a:schemeClr val="bg2">
                    <a:lumMod val="1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916648"/>
      </p:ext>
    </p:extLst>
  </p:cSld>
  <p:clrMapOvr>
    <a:masterClrMapping/>
  </p:clrMapOvr>
  <p:transition advClick="0" advTm="105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1164" y="332656"/>
            <a:ext cx="8701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В 1989 году, 15 февраля последние советские войска покинули государство Афганистан.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Так закончилась 10-летняя война, в которой Советский Союз потерял свыше 15 тысяч своих граждан. И понятно, что День вывода войск из Афганистана - это, и праздник афганцев- ветеранов, и день памяти и скорби обо всех погибших воинах- интернационалистах.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87" y="3429000"/>
            <a:ext cx="4178348" cy="289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1" y="3429000"/>
            <a:ext cx="4193994" cy="289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57125" y="6319262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6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101">
        <p14:reveal/>
      </p:transition>
    </mc:Choice>
    <mc:Fallback xmlns="">
      <p:transition spd="slow" advTm="14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09684" y="6309320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91">
        <p:split orient="vert"/>
      </p:transition>
    </mc:Choice>
    <mc:Fallback xmlns="">
      <p:transition spd="slow" advTm="118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30935" y="6381328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4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47">
        <p:split orient="vert"/>
      </p:transition>
    </mc:Choice>
    <mc:Fallback xmlns="">
      <p:transition spd="slow" advTm="1044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06200" y="6495854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6">
        <p:split orient="vert"/>
      </p:transition>
    </mc:Choice>
    <mc:Fallback xmlns="">
      <p:transition spd="slow" advTm="57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428178"/>
            <a:ext cx="45720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В связи с этим событием архивный отдел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управления делами Администрации</a:t>
            </a: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Дмитровского городского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округа Московской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области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представляет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в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ашему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вниманию виртуальную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выставку,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основанную на документальных материалах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 фонда личного происхождения ПИКОВА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НИКОЛАЯ ИЛЬИЧА- участника афганских событий, полковника в отставке, кандидата исторических наук, автора серии книг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о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</a:rPr>
              <a:t>войне в Афганистане.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24" y="724835"/>
            <a:ext cx="3800963" cy="483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136324" y="6245155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97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779">
        <p:circle/>
      </p:transition>
    </mc:Choice>
    <mc:Fallback xmlns="">
      <p:transition spd="slow" advTm="1577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8" y="-87212"/>
            <a:ext cx="9152458" cy="694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95" y="1052736"/>
            <a:ext cx="3157537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51520" y="332656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Пиков Николай Ильич родился 16 марта 1946 года в селе Вороний  куст Новомалыклинского района Ульяновской области, в семье служащего. </a:t>
            </a:r>
          </a:p>
          <a:p>
            <a:pPr lvl="0"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В 1945 году поступил в среднюю школу и в 1965 году окончил ее в селе Старая Сахча, Малекесского района Ульяновской области.</a:t>
            </a:r>
          </a:p>
          <a:p>
            <a:pPr lvl="0"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В 1965 году поступил и в 1968 году окончил Иркутское военное авиационное училище. В 1974 году окончил  Военный институт иностранных языков Министерства обороны СССР, в 1988 году адъюнктуру Военно-политической академии им. В.И.Ленина со специализацией международные отношения.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40163" y="6088078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395" y="4221088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В 1991 году проходил обучение на Высших курсах Военной академии им. М.Ф. Фрунзе.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В 1992 году обучался в Центре подготовки менеджеров Российской государственной академии им. Г.В. Плеханова, в 2002 г. в Институте права и политологии Тегеранского университета. 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Franklin Gothic Demi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45" y="332656"/>
            <a:ext cx="4735675" cy="372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858364" y="6241380"/>
            <a:ext cx="37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(взято из материалов фонда №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288)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6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911">
        <p:fade/>
      </p:transition>
    </mc:Choice>
    <mc:Fallback xmlns="">
      <p:transition spd="med" advTm="32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825">
              <a:srgbClr val="FAC17D"/>
            </a:gs>
            <a:gs pos="300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95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650" y="216241"/>
            <a:ext cx="5436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Николай Ильич Пиков прослужил в Вооруженных силах СССР и РФ с 1965 по 1993 г., в том числе около 6 лет в Афганистане.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869"/>
            <a:ext cx="3096344" cy="216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24036" y="1556792"/>
            <a:ext cx="53285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Полковник в отставке. В 1989 году было присвоено звание кандидата исторических наук. 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2538429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Demi" pitchFamily="34" charset="0"/>
                <a:cs typeface="Times New Roman" pitchFamily="18" charset="0"/>
              </a:rPr>
              <a:t>Основные направления профессиональной деятельности – международные отношения, военная международная журналистика, востоковедение, преподавание персидского языка,  история войн и военного искусства, организация и управление коммерческой деятельностью.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69645"/>
            <a:ext cx="3185125" cy="237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29" y="4169645"/>
            <a:ext cx="3401734" cy="2333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4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17">
        <p:fade/>
      </p:transition>
    </mc:Choice>
    <mc:Fallback xmlns="">
      <p:transition spd="med" advTm="20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3.8|2.2|1.9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3|2.9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.4|1.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646</Words>
  <Application>Microsoft Office PowerPoint</Application>
  <PresentationFormat>Экран (4:3)</PresentationFormat>
  <Paragraphs>52</Paragraphs>
  <Slides>19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Зелинская Анна Павловна</dc:creator>
  <cp:lastModifiedBy>Воронина Наталья Анатольевна</cp:lastModifiedBy>
  <cp:revision>58</cp:revision>
  <dcterms:created xsi:type="dcterms:W3CDTF">2018-02-05T08:58:10Z</dcterms:created>
  <dcterms:modified xsi:type="dcterms:W3CDTF">2021-02-08T08:18:51Z</dcterms:modified>
</cp:coreProperties>
</file>